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5" r:id="rId7"/>
    <p:sldId id="262" r:id="rId8"/>
    <p:sldId id="263" r:id="rId9"/>
    <p:sldId id="264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CA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8067285-6B6C-4D6A-92FC-4784E3E67463}" type="datetimeFigureOut">
              <a:rPr lang="en-CA" smtClean="0"/>
              <a:t>21/02/2011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6338BBC-17C6-47A5-9EC7-52AB37615F20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riteexpress.com/persuasive-essay.html" TargetMode="External"/><Relationship Id="rId2" Type="http://schemas.openxmlformats.org/officeDocument/2006/relationships/hyperlink" Target="http://essayinfo.com/essays/persuasive_essay.php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1268760"/>
            <a:ext cx="8587680" cy="4598640"/>
          </a:xfrm>
        </p:spPr>
        <p:txBody>
          <a:bodyPr>
            <a:noAutofit/>
          </a:bodyPr>
          <a:lstStyle/>
          <a:p>
            <a:r>
              <a:rPr lang="en-CA" sz="6600" dirty="0" smtClean="0"/>
              <a:t>The Argumentative </a:t>
            </a:r>
            <a:r>
              <a:rPr lang="en-CA" sz="3200" dirty="0" smtClean="0"/>
              <a:t>or</a:t>
            </a:r>
            <a:r>
              <a:rPr lang="en-CA" sz="6600" dirty="0" smtClean="0"/>
              <a:t> Persuasive Essay</a:t>
            </a:r>
            <a:endParaRPr lang="en-C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err="1" smtClean="0"/>
              <a:t>Mr.Wilson</a:t>
            </a:r>
            <a:r>
              <a:rPr lang="en-CA" dirty="0" smtClean="0"/>
              <a:t> – LMAC - English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340768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CA" dirty="0" smtClean="0">
                <a:hlinkClick r:id="rId2"/>
              </a:rPr>
              <a:t>http://essayinfo.com/essays/persuasive_essay.php</a:t>
            </a:r>
            <a:endParaRPr lang="en-CA" dirty="0" smtClean="0"/>
          </a:p>
          <a:p>
            <a:pPr marL="342900" indent="-342900">
              <a:buAutoNum type="arabicPeriod"/>
            </a:pPr>
            <a:r>
              <a:rPr lang="en-CA" dirty="0" smtClean="0">
                <a:hlinkClick r:id="rId3"/>
              </a:rPr>
              <a:t>http://www.writeexpress.com/persuasive-essay.html</a:t>
            </a:r>
            <a:endParaRPr lang="en-CA" dirty="0" smtClean="0"/>
          </a:p>
          <a:p>
            <a:pPr marL="342900" indent="-342900">
              <a:buAutoNum type="arabicPeriod"/>
            </a:pPr>
            <a:r>
              <a:rPr lang="en-CA" dirty="0" smtClean="0"/>
              <a:t> </a:t>
            </a:r>
            <a:endParaRPr lang="en-CA" dirty="0"/>
          </a:p>
        </p:txBody>
      </p:sp>
      <p:sp>
        <p:nvSpPr>
          <p:cNvPr id="5" name="Rectangle 4"/>
          <p:cNvSpPr/>
          <p:nvPr/>
        </p:nvSpPr>
        <p:spPr>
          <a:xfrm>
            <a:off x="3245396" y="260648"/>
            <a:ext cx="2443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Works Cited</a:t>
            </a:r>
            <a:endParaRPr 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CA" sz="4000" b="1" dirty="0" smtClean="0"/>
              <a:t>What is a </a:t>
            </a:r>
            <a:r>
              <a:rPr lang="en-CA" sz="4000" b="1" dirty="0" smtClean="0"/>
              <a:t>Persuasive/Argument Essay</a:t>
            </a:r>
            <a:r>
              <a:rPr lang="en-CA" sz="4000" b="1" dirty="0" smtClean="0"/>
              <a:t>?</a:t>
            </a:r>
            <a:endParaRPr lang="en-CA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177800" indent="-177800">
              <a:buNone/>
            </a:pPr>
            <a:r>
              <a:rPr lang="en-CA" sz="3200" dirty="0" smtClean="0"/>
              <a:t>“Persuasive writing, also known as the argument essay, utilizes logic and reason to show that one idea is more legitimate than another idea. It attempts to persuade a reader to adopt a certain point of view or to take a particular action. The argument must always use sound reasoning and solid evidence by stating facts, giving logical reasons, using examples, and quoting experts</a:t>
            </a:r>
            <a:r>
              <a:rPr lang="en-CA" sz="3200" dirty="0" smtClean="0"/>
              <a:t>.”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CA" sz="4400" dirty="0" smtClean="0"/>
              <a:t>1. </a:t>
            </a:r>
            <a:r>
              <a:rPr lang="en-CA" sz="4400" b="1" u="sng" dirty="0" smtClean="0"/>
              <a:t>First</a:t>
            </a:r>
            <a:r>
              <a:rPr lang="en-CA" dirty="0" smtClean="0"/>
              <a:t> – choose a topic you are actually interested in.</a:t>
            </a:r>
          </a:p>
          <a:p>
            <a:r>
              <a:rPr lang="en-CA" sz="4400" b="1" u="sng" dirty="0" smtClean="0"/>
              <a:t>Examples</a:t>
            </a:r>
            <a:r>
              <a:rPr lang="en-CA" sz="4400" b="1" u="sng" dirty="0" smtClean="0"/>
              <a:t>?</a:t>
            </a:r>
            <a:endParaRPr lang="en-CA" sz="4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2. </a:t>
            </a:r>
            <a:r>
              <a:rPr lang="en-CA" sz="3200" b="1" u="sng" dirty="0" smtClean="0"/>
              <a:t>Choose your </a:t>
            </a:r>
            <a:r>
              <a:rPr lang="en-CA" sz="3200" b="1" u="sng" dirty="0" smtClean="0"/>
              <a:t>position:</a:t>
            </a:r>
            <a:endParaRPr lang="en-CA" sz="2400" b="1" u="sng" dirty="0" smtClean="0"/>
          </a:p>
          <a:p>
            <a:pPr marL="900113" indent="0">
              <a:buNone/>
            </a:pPr>
            <a:r>
              <a:rPr lang="en-CA" sz="2400" dirty="0" smtClean="0"/>
              <a:t>	</a:t>
            </a:r>
            <a:r>
              <a:rPr lang="en-CA" sz="2400" dirty="0" smtClean="0"/>
              <a:t>Pick a side</a:t>
            </a:r>
          </a:p>
          <a:p>
            <a:pPr marL="900113" indent="0">
              <a:buNone/>
            </a:pPr>
            <a:r>
              <a:rPr lang="en-CA" sz="2400" dirty="0" smtClean="0"/>
              <a:t>Provide a solution</a:t>
            </a:r>
          </a:p>
          <a:p>
            <a:pPr marL="900113" indent="0">
              <a:buNone/>
            </a:pPr>
            <a:r>
              <a:rPr lang="en-CA" sz="2400" dirty="0" smtClean="0"/>
              <a:t>Know </a:t>
            </a:r>
            <a:r>
              <a:rPr lang="en-CA" sz="2400" dirty="0" smtClean="0"/>
              <a:t>the purpose of your </a:t>
            </a:r>
            <a:r>
              <a:rPr lang="en-CA" sz="2400" dirty="0" smtClean="0"/>
              <a:t>essay</a:t>
            </a:r>
          </a:p>
          <a:p>
            <a:pPr marL="900113" indent="0">
              <a:buNone/>
            </a:pPr>
            <a:endParaRPr lang="en-CA" sz="2400" dirty="0" smtClean="0"/>
          </a:p>
          <a:p>
            <a:pPr marL="0" indent="0" defTabSz="273050">
              <a:buNone/>
            </a:pPr>
            <a:r>
              <a:rPr lang="en-CA" sz="2400" dirty="0" smtClean="0"/>
              <a:t>3. </a:t>
            </a:r>
            <a:r>
              <a:rPr lang="en-CA" sz="3200" b="1" u="sng" dirty="0" smtClean="0"/>
              <a:t>Know </a:t>
            </a:r>
            <a:r>
              <a:rPr lang="en-CA" sz="3200" b="1" u="sng" dirty="0" smtClean="0"/>
              <a:t>your </a:t>
            </a:r>
            <a:r>
              <a:rPr lang="en-CA" sz="3200" b="1" u="sng" dirty="0" smtClean="0"/>
              <a:t>audience: </a:t>
            </a:r>
            <a:endParaRPr lang="en-CA" sz="2400" b="1" u="sng" dirty="0" smtClean="0"/>
          </a:p>
          <a:p>
            <a:pPr marL="804863" indent="0" defTabSz="273050">
              <a:buNone/>
            </a:pPr>
            <a:r>
              <a:rPr lang="en-CA" sz="2400" dirty="0" smtClean="0"/>
              <a:t>Will they agree, be neutral, </a:t>
            </a:r>
            <a:r>
              <a:rPr lang="en-CA" sz="2400" dirty="0" smtClean="0"/>
              <a:t>or </a:t>
            </a:r>
            <a:r>
              <a:rPr lang="en-CA" sz="2400" dirty="0" smtClean="0"/>
              <a:t>disagree with </a:t>
            </a:r>
            <a:r>
              <a:rPr lang="en-CA" sz="2400" dirty="0" smtClean="0"/>
              <a:t>your </a:t>
            </a:r>
            <a:r>
              <a:rPr lang="en-CA" sz="2400" dirty="0" smtClean="0"/>
              <a:t>position?</a:t>
            </a:r>
          </a:p>
          <a:p>
            <a:pPr marL="804863" indent="0" defTabSz="273050">
              <a:buNone/>
            </a:pPr>
            <a:r>
              <a:rPr lang="en-CA" sz="2400" dirty="0" smtClean="0"/>
              <a:t>Age? Culture? Pop references? EMOTIONAL RESPONSE?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Planning your Essay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4. </a:t>
            </a:r>
            <a:r>
              <a:rPr lang="en-CA" sz="3200" b="1" u="sng" dirty="0" smtClean="0"/>
              <a:t>Research your topic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900113" indent="0">
              <a:buNone/>
            </a:pPr>
            <a:r>
              <a:rPr lang="en-CA" sz="2400" dirty="0" smtClean="0"/>
              <a:t>Must include specific and relevant evidence</a:t>
            </a:r>
          </a:p>
          <a:p>
            <a:pPr marL="900113" indent="0">
              <a:buNone/>
            </a:pPr>
            <a:r>
              <a:rPr lang="en-CA" sz="2400" dirty="0" smtClean="0"/>
              <a:t>The more you research – the more convincing</a:t>
            </a:r>
            <a:r>
              <a:rPr lang="en-CA" sz="2400" dirty="0" smtClean="0"/>
              <a:t>	</a:t>
            </a:r>
          </a:p>
          <a:p>
            <a:pPr marL="0" indent="0" defTabSz="273050">
              <a:buNone/>
            </a:pPr>
            <a:r>
              <a:rPr lang="en-CA" sz="2400" dirty="0" smtClean="0"/>
              <a:t>5. </a:t>
            </a:r>
            <a:r>
              <a:rPr lang="en-CA" sz="3200" b="1" u="sng" dirty="0" smtClean="0"/>
              <a:t>Structure your Essay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804863" indent="0" defTabSz="273050">
              <a:buNone/>
            </a:pPr>
            <a:r>
              <a:rPr lang="en-CA" sz="2400" dirty="0" smtClean="0"/>
              <a:t>Once you have your evidence, what order will it be presented in?</a:t>
            </a:r>
          </a:p>
          <a:p>
            <a:pPr marL="804863" indent="0" defTabSz="273050">
              <a:buNone/>
            </a:pPr>
            <a:r>
              <a:rPr lang="en-CA" sz="2400" dirty="0" smtClean="0"/>
              <a:t>Always keep in mind your purpose, your audience</a:t>
            </a:r>
            <a:r>
              <a:rPr lang="en-CA" sz="2400" dirty="0" smtClean="0"/>
              <a:t> </a:t>
            </a:r>
            <a:r>
              <a:rPr lang="en-CA" sz="2400" dirty="0" smtClean="0"/>
              <a:t>and your topic.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CA" sz="6000" b="1" dirty="0" smtClean="0"/>
              <a:t>Basic Structure</a:t>
            </a:r>
            <a:endParaRPr lang="en-CA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640960" cy="4925144"/>
          </a:xfrm>
        </p:spPr>
        <p:txBody>
          <a:bodyPr>
            <a:normAutofit fontScale="70000" lnSpcReduction="20000"/>
          </a:bodyPr>
          <a:lstStyle/>
          <a:p>
            <a:r>
              <a:rPr lang="en-CA" sz="3800" b="1" i="1" u="sng" dirty="0" smtClean="0"/>
              <a:t>Introduction </a:t>
            </a:r>
            <a:endParaRPr lang="en-CA" sz="3800" b="1" u="sng" dirty="0" smtClean="0"/>
          </a:p>
          <a:p>
            <a:pPr lvl="1"/>
            <a:r>
              <a:rPr lang="en-CA" dirty="0" smtClean="0"/>
              <a:t>Your introduction should hook your reader's attention and provide background information on your topic or controversy. </a:t>
            </a:r>
          </a:p>
          <a:p>
            <a:pPr lvl="1"/>
            <a:r>
              <a:rPr lang="en-CA" dirty="0" smtClean="0"/>
              <a:t>The paragraph should end with a clear statement of your main idea or point of view.</a:t>
            </a:r>
          </a:p>
          <a:p>
            <a:r>
              <a:rPr lang="en-CA" sz="3800" b="1" i="1" u="sng" dirty="0" smtClean="0"/>
              <a:t>Body paragraphs</a:t>
            </a:r>
            <a:endParaRPr lang="en-CA" sz="3800" b="1" u="sng" dirty="0" smtClean="0"/>
          </a:p>
          <a:p>
            <a:pPr lvl="1"/>
            <a:r>
              <a:rPr lang="en-CA" dirty="0" smtClean="0"/>
              <a:t>Your body paragraphs should present the points in support of your main idea.</a:t>
            </a:r>
          </a:p>
          <a:p>
            <a:pPr lvl="1"/>
            <a:r>
              <a:rPr lang="en-CA" dirty="0" smtClean="0"/>
              <a:t>Each body paragraph should focus on one point.</a:t>
            </a:r>
          </a:p>
          <a:p>
            <a:pPr lvl="1"/>
            <a:r>
              <a:rPr lang="en-CA" dirty="0" smtClean="0"/>
              <a:t>Be sure to provide evidence or examples for each point.</a:t>
            </a:r>
          </a:p>
          <a:p>
            <a:r>
              <a:rPr lang="en-CA" sz="3800" b="1" i="1" u="sng" dirty="0" smtClean="0"/>
              <a:t>Opposing view</a:t>
            </a:r>
            <a:endParaRPr lang="en-CA" sz="3800" b="1" u="sng" dirty="0" smtClean="0"/>
          </a:p>
          <a:p>
            <a:pPr lvl="1"/>
            <a:r>
              <a:rPr lang="en-CA" dirty="0" smtClean="0"/>
              <a:t>After presenting your supporting points, develop one paragraph to accurately explain and then refute the most significant opposing view.</a:t>
            </a:r>
          </a:p>
          <a:p>
            <a:r>
              <a:rPr lang="en-CA" sz="3800" b="1" i="1" u="sng" dirty="0" smtClean="0"/>
              <a:t>Conclusion</a:t>
            </a:r>
            <a:endParaRPr lang="en-CA" sz="3800" b="1" u="sng" dirty="0" smtClean="0"/>
          </a:p>
          <a:p>
            <a:pPr lvl="1"/>
            <a:r>
              <a:rPr lang="en-CA" dirty="0" smtClean="0"/>
              <a:t>Creatively restate your main idea and supporting points.</a:t>
            </a:r>
          </a:p>
          <a:p>
            <a:pPr lvl="1"/>
            <a:r>
              <a:rPr lang="en-CA" dirty="0" smtClean="0"/>
              <a:t>Try to leave your audience even more connected to your topic and persuaded by your main idea or perspective.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Essential Criteria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1</a:t>
            </a:r>
            <a:r>
              <a:rPr lang="en-CA" sz="2400" dirty="0" smtClean="0"/>
              <a:t>. </a:t>
            </a:r>
            <a:r>
              <a:rPr lang="en-CA" sz="3200" b="1" u="sng" dirty="0" smtClean="0"/>
              <a:t>Use Legitimate Sources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900113" indent="0">
              <a:buNone/>
            </a:pPr>
            <a:r>
              <a:rPr lang="en-CA" sz="2400" dirty="0" smtClean="0"/>
              <a:t>Be very careful! The internet is a difficult place to find reliable sources for supporting evidence.</a:t>
            </a:r>
          </a:p>
          <a:p>
            <a:pPr marL="900113" indent="0">
              <a:buNone/>
            </a:pPr>
            <a:r>
              <a:rPr lang="en-CA" sz="2400" dirty="0" smtClean="0"/>
              <a:t>Books are better – interviews are awesome!</a:t>
            </a:r>
            <a:endParaRPr lang="en-CA" sz="2400" dirty="0" smtClean="0"/>
          </a:p>
          <a:p>
            <a:pPr marL="0" indent="0">
              <a:buNone/>
            </a:pPr>
            <a:r>
              <a:rPr lang="en-CA" sz="2400" dirty="0" smtClean="0"/>
              <a:t>2</a:t>
            </a:r>
            <a:r>
              <a:rPr lang="en-CA" sz="2400" dirty="0" smtClean="0"/>
              <a:t>. </a:t>
            </a:r>
            <a:r>
              <a:rPr lang="en-CA" sz="3200" b="1" u="sng" dirty="0" smtClean="0"/>
              <a:t>Test your Thesis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804863" indent="0" defTabSz="273050">
              <a:buNone/>
            </a:pPr>
            <a:r>
              <a:rPr lang="en-CA" sz="2400" dirty="0" smtClean="0"/>
              <a:t>Is there a counter argument to your own? </a:t>
            </a:r>
          </a:p>
          <a:p>
            <a:pPr marL="804863" indent="0" defTabSz="273050">
              <a:buNone/>
            </a:pPr>
            <a:r>
              <a:rPr lang="en-CA" sz="2400" dirty="0" smtClean="0"/>
              <a:t>Is it debatable?</a:t>
            </a:r>
          </a:p>
          <a:p>
            <a:pPr marL="804863" indent="0" defTabSz="273050">
              <a:buNone/>
            </a:pPr>
            <a:r>
              <a:rPr lang="en-CA" sz="2400" dirty="0" smtClean="0"/>
              <a:t> 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 smtClean="0"/>
              <a:t>Essential Criteria</a:t>
            </a:r>
            <a:endParaRPr lang="en-CA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2400" dirty="0" smtClean="0"/>
              <a:t>3. </a:t>
            </a:r>
            <a:r>
              <a:rPr lang="en-CA" sz="3200" b="1" u="sng" dirty="0" smtClean="0"/>
              <a:t>Disprove the Opposition</a:t>
            </a:r>
            <a:r>
              <a:rPr lang="en-CA" sz="4000" b="1" u="sng" dirty="0" smtClean="0"/>
              <a:t>:</a:t>
            </a:r>
            <a:endParaRPr lang="en-CA" sz="2400" b="1" u="sng" dirty="0" smtClean="0"/>
          </a:p>
          <a:p>
            <a:pPr marL="900113" indent="0">
              <a:buNone/>
            </a:pPr>
            <a:r>
              <a:rPr lang="en-CA" sz="2400" dirty="0" smtClean="0"/>
              <a:t>Understanding </a:t>
            </a:r>
            <a:r>
              <a:rPr lang="en-CA" sz="2400" dirty="0" smtClean="0"/>
              <a:t>the opposite viewpoint of your </a:t>
            </a:r>
            <a:r>
              <a:rPr lang="en-CA" sz="2400" dirty="0" smtClean="0"/>
              <a:t>position. Counter </a:t>
            </a:r>
            <a:r>
              <a:rPr lang="en-CA" sz="2400" dirty="0" smtClean="0"/>
              <a:t>it by providing contrasting </a:t>
            </a:r>
            <a:r>
              <a:rPr lang="en-CA" sz="2400" dirty="0" smtClean="0"/>
              <a:t>evidence.</a:t>
            </a:r>
          </a:p>
          <a:p>
            <a:pPr marL="0" indent="0">
              <a:buNone/>
            </a:pPr>
            <a:r>
              <a:rPr lang="en-CA" sz="2400" dirty="0" smtClean="0"/>
              <a:t>4. </a:t>
            </a:r>
            <a:r>
              <a:rPr lang="en-CA" sz="3200" b="1" u="sng" dirty="0" smtClean="0"/>
              <a:t>Support your Position with Evidence</a:t>
            </a:r>
            <a:r>
              <a:rPr lang="en-CA" sz="4000" b="1" u="sng" dirty="0" smtClean="0"/>
              <a:t>: </a:t>
            </a:r>
            <a:endParaRPr lang="en-CA" sz="2400" b="1" u="sng" dirty="0" smtClean="0"/>
          </a:p>
          <a:p>
            <a:pPr marL="804863" indent="0" defTabSz="273050">
              <a:buNone/>
            </a:pPr>
            <a:r>
              <a:rPr lang="en-CA" sz="2400" dirty="0" smtClean="0"/>
              <a:t>Remember that your evidence must appeal to </a:t>
            </a:r>
            <a:r>
              <a:rPr lang="en-CA" sz="2400" dirty="0" smtClean="0"/>
              <a:t>reason!</a:t>
            </a:r>
          </a:p>
          <a:p>
            <a:pPr marL="804863" indent="0" defTabSz="273050">
              <a:buNone/>
            </a:pPr>
            <a:r>
              <a:rPr lang="en-CA" sz="2400" dirty="0" smtClean="0"/>
              <a:t>Evidence without context is not evidence.</a:t>
            </a:r>
            <a:endParaRPr lang="en-CA" sz="2400" dirty="0" smtClean="0"/>
          </a:p>
          <a:p>
            <a:pPr marL="804863" indent="0" defTabSz="273050">
              <a:buNone/>
            </a:pP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4800" b="1" dirty="0" smtClean="0"/>
              <a:t>Different Types of Evidence</a:t>
            </a:r>
            <a:endParaRPr lang="en-CA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sz="3600" b="1" u="sng" dirty="0" smtClean="0"/>
              <a:t>Facts:</a:t>
            </a:r>
          </a:p>
          <a:p>
            <a:pPr lvl="1"/>
            <a:r>
              <a:rPr lang="en-CA" dirty="0" smtClean="0"/>
              <a:t>Very convincing, but they require research.</a:t>
            </a:r>
          </a:p>
          <a:p>
            <a:pPr lvl="1"/>
            <a:r>
              <a:rPr lang="en-CA" dirty="0" smtClean="0"/>
              <a:t>Not the same as a “truth” – which is simply something everyone believes but cannot be proven.</a:t>
            </a:r>
            <a:endParaRPr lang="en-CA" dirty="0" smtClean="0"/>
          </a:p>
          <a:p>
            <a:r>
              <a:rPr lang="en-CA" sz="3600" b="1" u="sng" dirty="0" smtClean="0"/>
              <a:t>Statistics:</a:t>
            </a:r>
          </a:p>
          <a:p>
            <a:pPr lvl="1"/>
            <a:r>
              <a:rPr lang="en-CA" dirty="0" smtClean="0"/>
              <a:t>Must be from responsible sources – and explained.</a:t>
            </a:r>
            <a:endParaRPr lang="en-CA" dirty="0" smtClean="0"/>
          </a:p>
          <a:p>
            <a:r>
              <a:rPr lang="en-CA" sz="3600" b="1" u="sng" dirty="0" smtClean="0"/>
              <a:t>Quotes:</a:t>
            </a:r>
          </a:p>
          <a:p>
            <a:pPr lvl="1"/>
            <a:r>
              <a:rPr lang="en-CA" dirty="0" smtClean="0"/>
              <a:t>Make sure they are from reputable sources.</a:t>
            </a:r>
            <a:endParaRPr lang="en-CA" dirty="0" smtClean="0"/>
          </a:p>
          <a:p>
            <a:r>
              <a:rPr lang="en-CA" sz="3500" b="1" u="sng" dirty="0" smtClean="0"/>
              <a:t>Examples:</a:t>
            </a:r>
          </a:p>
          <a:p>
            <a:pPr lvl="1"/>
            <a:r>
              <a:rPr lang="en-CA" dirty="0" smtClean="0"/>
              <a:t>Make your ideas concrete by providing proof.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65</TotalTime>
  <Words>439</Words>
  <Application>Microsoft Office PowerPoint</Application>
  <PresentationFormat>On-screen Show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Median</vt:lpstr>
      <vt:lpstr>The Argumentative or Persuasive Essay</vt:lpstr>
      <vt:lpstr>What is a Persuasive/Argument Essay?</vt:lpstr>
      <vt:lpstr>Planning your Essay</vt:lpstr>
      <vt:lpstr>Planning your Essay</vt:lpstr>
      <vt:lpstr>Planning your Essay</vt:lpstr>
      <vt:lpstr>Basic Structure</vt:lpstr>
      <vt:lpstr>Essential Criteria</vt:lpstr>
      <vt:lpstr>Essential Criteria</vt:lpstr>
      <vt:lpstr>Different Types of Evidence</vt:lpstr>
      <vt:lpstr>Slide 10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Argumentative or Persuasive Essay</dc:title>
  <dc:creator>LMAC</dc:creator>
  <cp:lastModifiedBy>LMAC</cp:lastModifiedBy>
  <cp:revision>4</cp:revision>
  <dcterms:created xsi:type="dcterms:W3CDTF">2011-02-22T02:56:17Z</dcterms:created>
  <dcterms:modified xsi:type="dcterms:W3CDTF">2011-02-22T04:02:12Z</dcterms:modified>
</cp:coreProperties>
</file>